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3" r:id="rId5"/>
    <p:sldId id="264" r:id="rId6"/>
    <p:sldId id="265" r:id="rId7"/>
    <p:sldId id="266" r:id="rId8"/>
    <p:sldId id="262" r:id="rId9"/>
    <p:sldId id="260" r:id="rId10"/>
    <p:sldId id="26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10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FD0EB0C8-D327-DA41-BABA-D4F24C28FD9A}" type="datetimeFigureOut">
              <a:rPr lang="en-US" smtClean="0"/>
              <a:t>16/08/15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398337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FD0EB0C8-D327-DA41-BABA-D4F24C28FD9A}" type="datetimeFigureOut">
              <a:rPr lang="en-US" smtClean="0"/>
              <a:t>16/08/15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39241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FD0EB0C8-D327-DA41-BABA-D4F24C28FD9A}" type="datetimeFigureOut">
              <a:rPr lang="en-US" smtClean="0"/>
              <a:t>16/08/15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363523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FD0EB0C8-D327-DA41-BABA-D4F24C28FD9A}" type="datetimeFigureOut">
              <a:rPr lang="en-US" smtClean="0"/>
              <a:t>16/08/15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55250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FD0EB0C8-D327-DA41-BABA-D4F24C28FD9A}" type="datetimeFigureOut">
              <a:rPr lang="en-US" smtClean="0"/>
              <a:t>16/08/15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1870176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FD0EB0C8-D327-DA41-BABA-D4F24C28FD9A}" type="datetimeFigureOut">
              <a:rPr lang="en-US" smtClean="0"/>
              <a:t>16/08/15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174486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FD0EB0C8-D327-DA41-BABA-D4F24C28FD9A}" type="datetimeFigureOut">
              <a:rPr lang="en-US" smtClean="0"/>
              <a:t>16/08/15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88372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FD0EB0C8-D327-DA41-BABA-D4F24C28FD9A}" type="datetimeFigureOut">
              <a:rPr lang="en-US" smtClean="0"/>
              <a:t>16/08/15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36151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EB0C8-D327-DA41-BABA-D4F24C28FD9A}" type="datetimeFigureOut">
              <a:rPr lang="en-US" smtClean="0"/>
              <a:t>16/08/15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2660177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FD0EB0C8-D327-DA41-BABA-D4F24C28FD9A}" type="datetimeFigureOut">
              <a:rPr lang="en-US" smtClean="0"/>
              <a:t>16/08/15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1866796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FD0EB0C8-D327-DA41-BABA-D4F24C28FD9A}" type="datetimeFigureOut">
              <a:rPr lang="en-US" smtClean="0"/>
              <a:t>16/08/15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82A49A-466A-D74F-89D3-B7CF57158D4E}" type="slidenum">
              <a:rPr lang="en-US" smtClean="0"/>
              <a:t>‹#›</a:t>
            </a:fld>
            <a:endParaRPr lang="en-US"/>
          </a:p>
        </p:txBody>
      </p:sp>
    </p:spTree>
    <p:extLst>
      <p:ext uri="{BB962C8B-B14F-4D97-AF65-F5344CB8AC3E}">
        <p14:creationId xmlns:p14="http://schemas.microsoft.com/office/powerpoint/2010/main" val="28670495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EB0C8-D327-DA41-BABA-D4F24C28FD9A}" type="datetimeFigureOut">
              <a:rPr lang="en-US" smtClean="0"/>
              <a:t>16/08/15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2A49A-466A-D74F-89D3-B7CF57158D4E}" type="slidenum">
              <a:rPr lang="en-US" smtClean="0"/>
              <a:t>‹#›</a:t>
            </a:fld>
            <a:endParaRPr lang="en-US"/>
          </a:p>
        </p:txBody>
      </p:sp>
    </p:spTree>
    <p:extLst>
      <p:ext uri="{BB962C8B-B14F-4D97-AF65-F5344CB8AC3E}">
        <p14:creationId xmlns:p14="http://schemas.microsoft.com/office/powerpoint/2010/main" val="1663494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inguistlist.org/issues/2/2-457.html%232" TargetMode="External"/><Relationship Id="rId3" Type="http://schemas.openxmlformats.org/officeDocument/2006/relationships/hyperlink" Target="http://plato.stanford.edu/entri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1470025"/>
          </a:xfrm>
        </p:spPr>
        <p:txBody>
          <a:bodyPr>
            <a:normAutofit/>
          </a:bodyPr>
          <a:lstStyle/>
          <a:p>
            <a:r>
              <a:rPr lang="en-GB" sz="3500" dirty="0" smtClean="0">
                <a:latin typeface="Helvetica"/>
                <a:cs typeface="Helvetica"/>
              </a:rPr>
              <a:t>Colourless</a:t>
            </a:r>
            <a:r>
              <a:rPr lang="en-US" sz="3500" dirty="0" smtClean="0">
                <a:latin typeface="Helvetica"/>
                <a:cs typeface="Helvetica"/>
              </a:rPr>
              <a:t> </a:t>
            </a:r>
            <a:r>
              <a:rPr lang="en-US" sz="3500" dirty="0" smtClean="0">
                <a:latin typeface="Helvetica"/>
                <a:cs typeface="Helvetica"/>
              </a:rPr>
              <a:t>green ideas sleep furiously</a:t>
            </a:r>
            <a:endParaRPr lang="en-US" sz="3500" dirty="0">
              <a:latin typeface="Helvetica"/>
              <a:cs typeface="Helvetica"/>
            </a:endParaRPr>
          </a:p>
        </p:txBody>
      </p:sp>
      <p:sp>
        <p:nvSpPr>
          <p:cNvPr id="3" name="Subtitle 2"/>
          <p:cNvSpPr>
            <a:spLocks noGrp="1"/>
          </p:cNvSpPr>
          <p:nvPr>
            <p:ph type="subTitle" idx="1"/>
          </p:nvPr>
        </p:nvSpPr>
        <p:spPr/>
        <p:txBody>
          <a:bodyPr/>
          <a:lstStyle/>
          <a:p>
            <a:endParaRPr lang="en-US" dirty="0"/>
          </a:p>
        </p:txBody>
      </p:sp>
      <p:pic>
        <p:nvPicPr>
          <p:cNvPr id="4" name="Picture 3" descr="dsee.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476" y="2418062"/>
            <a:ext cx="7515052" cy="3220737"/>
          </a:xfrm>
          <a:prstGeom prst="rect">
            <a:avLst/>
          </a:prstGeom>
        </p:spPr>
      </p:pic>
    </p:spTree>
    <p:extLst>
      <p:ext uri="{BB962C8B-B14F-4D97-AF65-F5344CB8AC3E}">
        <p14:creationId xmlns:p14="http://schemas.microsoft.com/office/powerpoint/2010/main" val="116078781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Bibliography</a:t>
            </a:r>
            <a:endParaRPr lang="en-US" dirty="0">
              <a:latin typeface="Helvetica"/>
              <a:cs typeface="Helvetica"/>
            </a:endParaRPr>
          </a:p>
        </p:txBody>
      </p:sp>
      <p:sp>
        <p:nvSpPr>
          <p:cNvPr id="3" name="Content Placeholder 2"/>
          <p:cNvSpPr>
            <a:spLocks noGrp="1"/>
          </p:cNvSpPr>
          <p:nvPr>
            <p:ph idx="1"/>
          </p:nvPr>
        </p:nvSpPr>
        <p:spPr/>
        <p:txBody>
          <a:bodyPr/>
          <a:lstStyle/>
          <a:p>
            <a:r>
              <a:rPr lang="en-US" dirty="0" smtClean="0"/>
              <a:t>1985 Stanford </a:t>
            </a:r>
            <a:r>
              <a:rPr lang="en-US" dirty="0"/>
              <a:t>literary competition: </a:t>
            </a:r>
            <a:r>
              <a:rPr lang="en-US" dirty="0">
                <a:hlinkClick r:id="rId2"/>
              </a:rPr>
              <a:t>http://www.linguistlist.org/issues/2/2-457.html#</a:t>
            </a:r>
            <a:r>
              <a:rPr lang="en-US" dirty="0" smtClean="0">
                <a:hlinkClick r:id="rId2"/>
              </a:rPr>
              <a:t>2</a:t>
            </a:r>
            <a:endParaRPr lang="en-US" dirty="0" smtClean="0"/>
          </a:p>
          <a:p>
            <a:r>
              <a:rPr lang="en-US" dirty="0">
                <a:hlinkClick r:id="rId3"/>
              </a:rPr>
              <a:t>http://plato.stanford.edu/entries</a:t>
            </a:r>
            <a:r>
              <a:rPr lang="en-US" dirty="0" smtClean="0">
                <a:hlinkClick r:id="rId3"/>
              </a:rPr>
              <a:t>/*</a:t>
            </a:r>
            <a:r>
              <a:rPr lang="en-US" dirty="0" smtClean="0"/>
              <a:t>:</a:t>
            </a:r>
          </a:p>
          <a:p>
            <a:pPr lvl="1"/>
            <a:r>
              <a:rPr lang="en-US" dirty="0"/>
              <a:t>functionalism</a:t>
            </a:r>
            <a:r>
              <a:rPr lang="en-US" dirty="0" smtClean="0"/>
              <a:t>/</a:t>
            </a:r>
          </a:p>
          <a:p>
            <a:pPr lvl="1"/>
            <a:r>
              <a:rPr lang="en-US" dirty="0" smtClean="0"/>
              <a:t>meaning/</a:t>
            </a:r>
          </a:p>
          <a:p>
            <a:pPr lvl="1"/>
            <a:r>
              <a:rPr lang="en-US" dirty="0"/>
              <a:t>m</a:t>
            </a:r>
            <a:r>
              <a:rPr lang="en-US" dirty="0" smtClean="0"/>
              <a:t>ental-representation/</a:t>
            </a:r>
          </a:p>
          <a:p>
            <a:pPr lvl="1"/>
            <a:r>
              <a:rPr lang="en-US" dirty="0" smtClean="0"/>
              <a:t>computational-mind/</a:t>
            </a:r>
          </a:p>
          <a:p>
            <a:pPr lvl="1"/>
            <a:endParaRPr lang="en-US" dirty="0" smtClean="0"/>
          </a:p>
          <a:p>
            <a:endParaRPr lang="en-US" dirty="0"/>
          </a:p>
        </p:txBody>
      </p:sp>
    </p:spTree>
    <p:extLst>
      <p:ext uri="{BB962C8B-B14F-4D97-AF65-F5344CB8AC3E}">
        <p14:creationId xmlns:p14="http://schemas.microsoft.com/office/powerpoint/2010/main" val="136793617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and Semantics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Syntactical categories: </a:t>
            </a:r>
          </a:p>
          <a:p>
            <a:pPr lvl="1"/>
            <a:r>
              <a:rPr lang="en-US" dirty="0" smtClean="0"/>
              <a:t>Language: verb, adjective, pronoun, etc.</a:t>
            </a:r>
          </a:p>
          <a:p>
            <a:pPr lvl="1"/>
            <a:r>
              <a:rPr lang="en-US" dirty="0" smtClean="0"/>
              <a:t>Generally: formal </a:t>
            </a:r>
            <a:r>
              <a:rPr lang="en-US" dirty="0"/>
              <a:t>categories </a:t>
            </a:r>
            <a:r>
              <a:rPr lang="en-US" dirty="0" smtClean="0"/>
              <a:t>(e.g. shape, composition, intensity, etc.)</a:t>
            </a:r>
            <a:endParaRPr lang="en-US" dirty="0"/>
          </a:p>
          <a:p>
            <a:pPr lvl="1"/>
            <a:endParaRPr lang="en-US" dirty="0"/>
          </a:p>
          <a:p>
            <a:r>
              <a:rPr lang="en-US" dirty="0" smtClean="0"/>
              <a:t>Semantics jargon: meaning, content, reference, intentionality (or “</a:t>
            </a:r>
            <a:r>
              <a:rPr lang="en-US" dirty="0" err="1" smtClean="0"/>
              <a:t>aboutness</a:t>
            </a:r>
            <a:r>
              <a:rPr lang="en-US" dirty="0" smtClean="0"/>
              <a:t>”)</a:t>
            </a:r>
            <a:endParaRPr lang="en-US" dirty="0"/>
          </a:p>
        </p:txBody>
      </p:sp>
    </p:spTree>
    <p:extLst>
      <p:ext uri="{BB962C8B-B14F-4D97-AF65-F5344CB8AC3E}">
        <p14:creationId xmlns:p14="http://schemas.microsoft.com/office/powerpoint/2010/main" val="35788792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Representational Theory of Mental Content</a:t>
            </a:r>
            <a:endParaRPr lang="en-US" dirty="0"/>
          </a:p>
        </p:txBody>
      </p:sp>
      <p:sp>
        <p:nvSpPr>
          <p:cNvPr id="3" name="Content Placeholder 2"/>
          <p:cNvSpPr>
            <a:spLocks noGrp="1"/>
          </p:cNvSpPr>
          <p:nvPr>
            <p:ph idx="1"/>
          </p:nvPr>
        </p:nvSpPr>
        <p:spPr/>
        <p:txBody>
          <a:bodyPr/>
          <a:lstStyle/>
          <a:p>
            <a:r>
              <a:rPr lang="en-US" dirty="0" smtClean="0"/>
              <a:t>Mental representations:</a:t>
            </a:r>
          </a:p>
          <a:p>
            <a:pPr lvl="1"/>
            <a:r>
              <a:rPr lang="en-US" dirty="0" smtClean="0"/>
              <a:t>At least as old as Aristotle, reclaimed by Computational Theories of the Mind</a:t>
            </a:r>
          </a:p>
          <a:p>
            <a:pPr lvl="1"/>
            <a:r>
              <a:rPr lang="en-US" dirty="0" smtClean="0"/>
              <a:t>Not (necessarily) sensory 	</a:t>
            </a:r>
          </a:p>
          <a:p>
            <a:pPr lvl="1"/>
            <a:r>
              <a:rPr lang="en-US" dirty="0" smtClean="0"/>
              <a:t>Not (necessarily) conscious</a:t>
            </a:r>
          </a:p>
          <a:p>
            <a:pPr lvl="1"/>
            <a:r>
              <a:rPr lang="en-US" dirty="0" smtClean="0"/>
              <a:t>What are they?</a:t>
            </a:r>
          </a:p>
          <a:p>
            <a:pPr lvl="2"/>
            <a:r>
              <a:rPr lang="en-US" dirty="0" smtClean="0"/>
              <a:t>Possess both a syntactic and semantic nature</a:t>
            </a:r>
            <a:endParaRPr lang="en-US" dirty="0"/>
          </a:p>
        </p:txBody>
      </p:sp>
    </p:spTree>
    <p:extLst>
      <p:ext uri="{BB962C8B-B14F-4D97-AF65-F5344CB8AC3E}">
        <p14:creationId xmlns:p14="http://schemas.microsoft.com/office/powerpoint/2010/main" val="27431584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Mental Representations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the Computational </a:t>
            </a:r>
            <a:r>
              <a:rPr lang="en-US" dirty="0"/>
              <a:t>T</a:t>
            </a:r>
            <a:r>
              <a:rPr lang="en-US" dirty="0" smtClean="0"/>
              <a:t>heory of Mind they are the “symbols” which drive causal processes in the brain.</a:t>
            </a:r>
          </a:p>
          <a:p>
            <a:r>
              <a:rPr lang="en-US" dirty="0" smtClean="0"/>
              <a:t>Mid-level of abstraction</a:t>
            </a:r>
          </a:p>
          <a:p>
            <a:r>
              <a:rPr lang="en-US" dirty="0" smtClean="0"/>
              <a:t>Presumably around Marr’s </a:t>
            </a:r>
            <a:r>
              <a:rPr lang="en-US" dirty="0"/>
              <a:t>A</a:t>
            </a:r>
            <a:r>
              <a:rPr lang="en-US" dirty="0" smtClean="0"/>
              <a:t>lgorithmic level</a:t>
            </a:r>
          </a:p>
          <a:p>
            <a:r>
              <a:rPr lang="en-GB" i="1" dirty="0"/>
              <a:t>“The machine is so devised that it will transform one symbol into another if and only if the propositions expressed by the symbols that are so transformed stand in certain semantic relations – e.g. the relation that the premises bear to the conclusion in a valid argument. Such machines – computers, of course – just are environments in which the syntax of a symbol determines its causal role in a way that respects its content.</a:t>
            </a:r>
            <a:r>
              <a:rPr lang="en-GB" i="1" dirty="0" smtClean="0"/>
              <a:t>” (Fodor, Psychosemantics)</a:t>
            </a:r>
            <a:endParaRPr lang="en-GB" i="1" dirty="0"/>
          </a:p>
        </p:txBody>
      </p:sp>
    </p:spTree>
    <p:extLst>
      <p:ext uri="{BB962C8B-B14F-4D97-AF65-F5344CB8AC3E}">
        <p14:creationId xmlns:p14="http://schemas.microsoft.com/office/powerpoint/2010/main" val="29426116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Regress</a:t>
            </a:r>
            <a:r>
              <a:rPr lang="en-US" dirty="0" smtClean="0"/>
              <a:t>? </a:t>
            </a:r>
          </a:p>
          <a:p>
            <a:r>
              <a:rPr lang="en-US" dirty="0" smtClean="0"/>
              <a:t>Committed to (strong) nativism</a:t>
            </a:r>
          </a:p>
          <a:p>
            <a:r>
              <a:rPr lang="en-US" dirty="0" smtClean="0"/>
              <a:t>Syntax underdetermines semantics</a:t>
            </a:r>
          </a:p>
          <a:p>
            <a:r>
              <a:rPr lang="en-US" dirty="0" smtClean="0"/>
              <a:t>Why explicit representations and not “tacit”:</a:t>
            </a:r>
          </a:p>
          <a:p>
            <a:pPr marL="0" indent="0">
              <a:buNone/>
            </a:pPr>
            <a:r>
              <a:rPr lang="en-GB" i="1" dirty="0"/>
              <a:t>“It may well be that this linguistic level will appear as an innocently emergent property of the distributed activities of other units rather the way a picture is discernible in a mosaic composed of elements held together by principles that ignore the boundaries of the picture elements.”</a:t>
            </a:r>
            <a:r>
              <a:rPr lang="en-GB" i="1" dirty="0"/>
              <a:t> </a:t>
            </a:r>
            <a:r>
              <a:rPr lang="en-GB" i="1" dirty="0" smtClean="0"/>
              <a:t>(Dennett, The Intentional Stance)</a:t>
            </a:r>
            <a:endParaRPr lang="en-US" i="1" dirty="0" smtClean="0"/>
          </a:p>
        </p:txBody>
      </p:sp>
    </p:spTree>
    <p:extLst>
      <p:ext uri="{BB962C8B-B14F-4D97-AF65-F5344CB8AC3E}">
        <p14:creationId xmlns:p14="http://schemas.microsoft.com/office/powerpoint/2010/main" val="420543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Externalism</a:t>
            </a:r>
            <a:endParaRPr lang="en-US" dirty="0"/>
          </a:p>
        </p:txBody>
      </p:sp>
      <p:sp>
        <p:nvSpPr>
          <p:cNvPr id="3" name="Content Placeholder 2"/>
          <p:cNvSpPr>
            <a:spLocks noGrp="1"/>
          </p:cNvSpPr>
          <p:nvPr>
            <p:ph idx="1"/>
          </p:nvPr>
        </p:nvSpPr>
        <p:spPr/>
        <p:txBody>
          <a:bodyPr>
            <a:normAutofit/>
          </a:bodyPr>
          <a:lstStyle/>
          <a:p>
            <a:r>
              <a:rPr lang="en-US" dirty="0" smtClean="0"/>
              <a:t>Is content in the mind?</a:t>
            </a:r>
          </a:p>
          <a:p>
            <a:r>
              <a:rPr lang="en-US" dirty="0" smtClean="0"/>
              <a:t>Intentionality and content as determined by external reference and truth-conditions</a:t>
            </a:r>
          </a:p>
          <a:p>
            <a:r>
              <a:rPr lang="en-US" dirty="0" smtClean="0"/>
              <a:t>Thought experiments:</a:t>
            </a:r>
          </a:p>
          <a:p>
            <a:pPr lvl="1"/>
            <a:r>
              <a:rPr lang="en-US" dirty="0" smtClean="0"/>
              <a:t>Twin earth thought experiment </a:t>
            </a:r>
            <a:r>
              <a:rPr lang="en-US" i="1" dirty="0" smtClean="0"/>
              <a:t>(Putnam)</a:t>
            </a:r>
          </a:p>
          <a:p>
            <a:pPr lvl="1"/>
            <a:r>
              <a:rPr lang="en-US" dirty="0" smtClean="0"/>
              <a:t>Judy and Trudy</a:t>
            </a:r>
            <a:r>
              <a:rPr lang="en-US" i="1" dirty="0" smtClean="0"/>
              <a:t> (</a:t>
            </a:r>
            <a:r>
              <a:rPr lang="en-US" i="1" dirty="0" err="1" smtClean="0"/>
              <a:t>Stampe</a:t>
            </a:r>
            <a:r>
              <a:rPr lang="en-US" i="1" dirty="0" smtClean="0"/>
              <a:t>)</a:t>
            </a:r>
          </a:p>
          <a:p>
            <a:pPr lvl="1"/>
            <a:r>
              <a:rPr lang="en-US" dirty="0" smtClean="0"/>
              <a:t>Arthritis thought experiment (social externalism) </a:t>
            </a:r>
            <a:r>
              <a:rPr lang="en-US" i="1" dirty="0" smtClean="0"/>
              <a:t>(Burge)</a:t>
            </a:r>
          </a:p>
        </p:txBody>
      </p:sp>
    </p:spTree>
    <p:extLst>
      <p:ext uri="{BB962C8B-B14F-4D97-AF65-F5344CB8AC3E}">
        <p14:creationId xmlns:p14="http://schemas.microsoft.com/office/powerpoint/2010/main" val="313497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Objections</a:t>
            </a:r>
            <a:endParaRPr lang="en-US" dirty="0"/>
          </a:p>
        </p:txBody>
      </p:sp>
      <p:sp>
        <p:nvSpPr>
          <p:cNvPr id="3" name="Content Placeholder 2"/>
          <p:cNvSpPr>
            <a:spLocks noGrp="1"/>
          </p:cNvSpPr>
          <p:nvPr>
            <p:ph idx="1"/>
          </p:nvPr>
        </p:nvSpPr>
        <p:spPr/>
        <p:txBody>
          <a:bodyPr/>
          <a:lstStyle/>
          <a:p>
            <a:r>
              <a:rPr lang="en-US" dirty="0" smtClean="0"/>
              <a:t>Cummins: thought experiments are not conclusive</a:t>
            </a:r>
          </a:p>
          <a:p>
            <a:r>
              <a:rPr lang="en-US" dirty="0" err="1" smtClean="0"/>
              <a:t>Loar</a:t>
            </a:r>
            <a:r>
              <a:rPr lang="en-US" dirty="0" smtClean="0"/>
              <a:t> &amp; Patterson: distinction between linguistic and psychological content</a:t>
            </a:r>
          </a:p>
          <a:p>
            <a:r>
              <a:rPr lang="en-US" dirty="0" smtClean="0"/>
              <a:t>Fodor: “wide” and “narrow” content</a:t>
            </a:r>
            <a:endParaRPr lang="en-US" dirty="0"/>
          </a:p>
        </p:txBody>
      </p:sp>
    </p:spTree>
    <p:extLst>
      <p:ext uri="{BB962C8B-B14F-4D97-AF65-F5344CB8AC3E}">
        <p14:creationId xmlns:p14="http://schemas.microsoft.com/office/powerpoint/2010/main" val="879954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elvetica"/>
                <a:cs typeface="Helvetica"/>
              </a:rPr>
              <a:t>Meanwhile in the field of consciousness </a:t>
            </a:r>
            <a:endParaRPr lang="en-US" dirty="0">
              <a:latin typeface="Helvetica"/>
              <a:cs typeface="Helvetica"/>
            </a:endParaRPr>
          </a:p>
        </p:txBody>
      </p:sp>
      <p:sp>
        <p:nvSpPr>
          <p:cNvPr id="3" name="Content Placeholder 2"/>
          <p:cNvSpPr>
            <a:spLocks noGrp="1"/>
          </p:cNvSpPr>
          <p:nvPr>
            <p:ph idx="1"/>
          </p:nvPr>
        </p:nvSpPr>
        <p:spPr/>
        <p:txBody>
          <a:bodyPr/>
          <a:lstStyle/>
          <a:p>
            <a:endParaRPr lang="en-US" dirty="0" smtClean="0"/>
          </a:p>
          <a:p>
            <a:endParaRPr lang="en-US" dirty="0"/>
          </a:p>
          <a:p>
            <a:r>
              <a:rPr lang="en-US" dirty="0" smtClean="0"/>
              <a:t>https</a:t>
            </a:r>
            <a:r>
              <a:rPr lang="en-US" dirty="0"/>
              <a:t>://</a:t>
            </a:r>
            <a:r>
              <a:rPr lang="en-US" dirty="0" err="1"/>
              <a:t>www.youtube.com</a:t>
            </a:r>
            <a:r>
              <a:rPr lang="en-US" dirty="0"/>
              <a:t>/</a:t>
            </a:r>
            <a:r>
              <a:rPr lang="en-US" dirty="0" err="1"/>
              <a:t>watch?v</a:t>
            </a:r>
            <a:r>
              <a:rPr lang="en-US" dirty="0"/>
              <a:t>=MiEVkDdmIF8</a:t>
            </a:r>
          </a:p>
          <a:p>
            <a:endParaRPr lang="en-US" dirty="0"/>
          </a:p>
        </p:txBody>
      </p:sp>
    </p:spTree>
    <p:extLst>
      <p:ext uri="{BB962C8B-B14F-4D97-AF65-F5344CB8AC3E}">
        <p14:creationId xmlns:p14="http://schemas.microsoft.com/office/powerpoint/2010/main" val="287010421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3" y="850700"/>
            <a:ext cx="8655437" cy="5275463"/>
          </a:xfrm>
        </p:spPr>
        <p:txBody>
          <a:bodyPr numCol="2">
            <a:normAutofit fontScale="55000" lnSpcReduction="20000"/>
          </a:bodyPr>
          <a:lstStyle/>
          <a:p>
            <a:pPr marL="0" indent="0">
              <a:buNone/>
            </a:pPr>
            <a:r>
              <a:rPr lang="en-US" dirty="0"/>
              <a:t>It can only be the thought of verdure to come, which prompts us in the autumn</a:t>
            </a:r>
          </a:p>
          <a:p>
            <a:pPr marL="0" indent="0">
              <a:buNone/>
            </a:pPr>
            <a:r>
              <a:rPr lang="en-US" dirty="0"/>
              <a:t>to buy these dormant white lumps of vegetable matter covered by a brown</a:t>
            </a:r>
          </a:p>
          <a:p>
            <a:pPr marL="0" indent="0">
              <a:buNone/>
            </a:pPr>
            <a:r>
              <a:rPr lang="en-US" dirty="0"/>
              <a:t>papery skin, and lovingly to plant them and care for them. It is a marvel</a:t>
            </a:r>
          </a:p>
          <a:p>
            <a:pPr marL="0" indent="0">
              <a:buNone/>
            </a:pPr>
            <a:r>
              <a:rPr lang="en-US" dirty="0"/>
              <a:t>to me that under this cover they are </a:t>
            </a:r>
            <a:r>
              <a:rPr lang="en-US" dirty="0" err="1"/>
              <a:t>labouring</a:t>
            </a:r>
            <a:r>
              <a:rPr lang="en-US" dirty="0"/>
              <a:t> unseen at such a rate</a:t>
            </a:r>
          </a:p>
          <a:p>
            <a:pPr marL="0" indent="0">
              <a:buNone/>
            </a:pPr>
            <a:r>
              <a:rPr lang="en-US" dirty="0"/>
              <a:t>within to give us the sudden awesome beauty of spring flowering bulbs.</a:t>
            </a:r>
          </a:p>
          <a:p>
            <a:pPr marL="0" indent="0">
              <a:buNone/>
            </a:pPr>
            <a:r>
              <a:rPr lang="en-US" dirty="0"/>
              <a:t> While winter reigns the earth reposes but these </a:t>
            </a:r>
            <a:r>
              <a:rPr lang="en-US" dirty="0" err="1"/>
              <a:t>colourless</a:t>
            </a:r>
            <a:r>
              <a:rPr lang="en-US" dirty="0"/>
              <a:t> green ideas</a:t>
            </a:r>
          </a:p>
          <a:p>
            <a:pPr marL="0" indent="0">
              <a:buNone/>
            </a:pPr>
            <a:r>
              <a:rPr lang="en-US" dirty="0"/>
              <a:t>sleep furiously.</a:t>
            </a:r>
          </a:p>
          <a:p>
            <a:pPr marL="0" indent="0">
              <a:buNone/>
            </a:pPr>
            <a:r>
              <a:rPr lang="en-US" dirty="0"/>
              <a:t> </a:t>
            </a:r>
            <a:endParaRPr lang="en-US" dirty="0" smtClean="0"/>
          </a:p>
          <a:p>
            <a:pPr marL="0" indent="0">
              <a:buNone/>
            </a:pPr>
            <a:r>
              <a:rPr lang="en-US" dirty="0" smtClean="0"/>
              <a:t>C</a:t>
            </a:r>
            <a:r>
              <a:rPr lang="en-US" dirty="0"/>
              <a:t>. M. Street</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Behold </a:t>
            </a:r>
            <a:r>
              <a:rPr lang="en-US" dirty="0"/>
              <a:t>the pent-up power of the winter tree;</a:t>
            </a:r>
          </a:p>
          <a:p>
            <a:pPr marL="0" indent="0">
              <a:buNone/>
            </a:pPr>
            <a:r>
              <a:rPr lang="en-US" dirty="0"/>
              <a:t>Leafless it stands, in lifeless slumber.</a:t>
            </a:r>
          </a:p>
          <a:p>
            <a:pPr marL="0" indent="0">
              <a:buNone/>
            </a:pPr>
            <a:r>
              <a:rPr lang="en-US" dirty="0" smtClean="0"/>
              <a:t>Yet </a:t>
            </a:r>
            <a:r>
              <a:rPr lang="en-US" dirty="0"/>
              <a:t>its very resting is revival and renewal:</a:t>
            </a:r>
          </a:p>
          <a:p>
            <a:pPr marL="0" indent="0">
              <a:buNone/>
            </a:pPr>
            <a:r>
              <a:rPr lang="en-US" dirty="0"/>
              <a:t>Inside the dark gnarled world of trunk and roots,</a:t>
            </a:r>
          </a:p>
          <a:p>
            <a:pPr marL="0" indent="0">
              <a:buNone/>
            </a:pPr>
            <a:r>
              <a:rPr lang="en-US" dirty="0"/>
              <a:t>Cradled in the chemistry of cell and sap,</a:t>
            </a:r>
          </a:p>
          <a:p>
            <a:pPr marL="0" indent="0">
              <a:buNone/>
            </a:pPr>
            <a:r>
              <a:rPr lang="en-US" dirty="0" err="1"/>
              <a:t>Colourless</a:t>
            </a:r>
            <a:r>
              <a:rPr lang="en-US" dirty="0"/>
              <a:t> green ideas sleep furiously</a:t>
            </a:r>
          </a:p>
          <a:p>
            <a:pPr marL="0" indent="0">
              <a:buNone/>
            </a:pPr>
            <a:r>
              <a:rPr lang="en-US" dirty="0"/>
              <a:t>In deep and dedicated </a:t>
            </a:r>
            <a:r>
              <a:rPr lang="en-US" dirty="0" err="1"/>
              <a:t>doormancy</a:t>
            </a:r>
            <a:r>
              <a:rPr lang="en-US" dirty="0"/>
              <a:t>,</a:t>
            </a:r>
          </a:p>
          <a:p>
            <a:pPr marL="0" indent="0">
              <a:buNone/>
            </a:pPr>
            <a:r>
              <a:rPr lang="en-US" dirty="0"/>
              <a:t>Concentrating, conserving, constructing:</a:t>
            </a:r>
          </a:p>
          <a:p>
            <a:pPr marL="0" indent="0">
              <a:buNone/>
            </a:pPr>
            <a:r>
              <a:rPr lang="en-US" dirty="0"/>
              <a:t>Knowing, by some ancient quantum law</a:t>
            </a:r>
          </a:p>
          <a:p>
            <a:pPr marL="0" indent="0">
              <a:buNone/>
            </a:pPr>
            <a:r>
              <a:rPr lang="en-US" dirty="0"/>
              <a:t>Of chlorophyll and sun</a:t>
            </a:r>
          </a:p>
          <a:p>
            <a:pPr marL="0" indent="0">
              <a:buNone/>
            </a:pPr>
            <a:r>
              <a:rPr lang="en-US" dirty="0"/>
              <a:t>That come the sudden surge of spring,</a:t>
            </a:r>
          </a:p>
          <a:p>
            <a:pPr marL="0" indent="0">
              <a:buNone/>
            </a:pPr>
            <a:r>
              <a:rPr lang="en-US" dirty="0"/>
              <a:t>Dreams become reality, and ideas action.</a:t>
            </a:r>
          </a:p>
          <a:p>
            <a:pPr marL="0" indent="0">
              <a:buNone/>
            </a:pPr>
            <a:endParaRPr lang="en-US" dirty="0" smtClean="0"/>
          </a:p>
          <a:p>
            <a:pPr marL="0" indent="0">
              <a:buNone/>
            </a:pPr>
            <a:r>
              <a:rPr lang="en-US" dirty="0" smtClean="0"/>
              <a:t>Bryan </a:t>
            </a:r>
            <a:r>
              <a:rPr lang="en-US" dirty="0"/>
              <a:t>O. Wright</a:t>
            </a:r>
            <a:endParaRPr lang="en-US" dirty="0"/>
          </a:p>
        </p:txBody>
      </p:sp>
    </p:spTree>
    <p:extLst>
      <p:ext uri="{BB962C8B-B14F-4D97-AF65-F5344CB8AC3E}">
        <p14:creationId xmlns:p14="http://schemas.microsoft.com/office/powerpoint/2010/main" val="16743552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1621</TotalTime>
  <Words>603</Words>
  <Application>Microsoft Macintosh PowerPoint</Application>
  <PresentationFormat>On-screen Show (4:3)</PresentationFormat>
  <Paragraphs>76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Colourless green ideas sleep furiously</vt:lpstr>
      <vt:lpstr>Syntax and Semantics</vt:lpstr>
      <vt:lpstr>Representational Theory of Mental Content</vt:lpstr>
      <vt:lpstr>Content of Mental Representations </vt:lpstr>
      <vt:lpstr>Objections</vt:lpstr>
      <vt:lpstr>Externalism</vt:lpstr>
      <vt:lpstr>Objections</vt:lpstr>
      <vt:lpstr>Meanwhile in the field of consciousness </vt:lpstr>
      <vt:lpstr>PowerPoint Presentation</vt:lpstr>
      <vt:lpstr>Bibliography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of the Art in Philosophy of Mind</dc:title>
  <dc:creator>Alessandro Davide Ialongo</dc:creator>
  <cp:lastModifiedBy>Alessandro Davide Ialongo</cp:lastModifiedBy>
  <cp:revision>30</cp:revision>
  <dcterms:created xsi:type="dcterms:W3CDTF">2015-08-09T12:39:22Z</dcterms:created>
  <dcterms:modified xsi:type="dcterms:W3CDTF">2015-08-17T13:23:54Z</dcterms:modified>
</cp:coreProperties>
</file>